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0" r:id="rId15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5" Type="http://schemas.openxmlformats.org/officeDocument/2006/relationships/slide" Target="slides/slide3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9" name="Shape 9349"/>
        <p:cNvGrpSpPr/>
        <p:nvPr/>
      </p:nvGrpSpPr>
      <p:grpSpPr>
        <a:xfrm>
          <a:off x="0" y="0"/>
          <a:ext cx="0" cy="0"/>
          <a:chOff x="0" y="0"/>
          <a:chExt cx="0" cy="0"/>
        </a:xfrm>
      </p:grpSpPr>
      <p:sp>
        <p:nvSpPr>
          <p:cNvPr id="9350" name="Google Shape;935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1" name="Google Shape;9351;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notesSlide" Target="../notesSlides/notesSlide35.xml"/></Relationships>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2" name="Shape 9352"/>
        <p:cNvGrpSpPr/>
        <p:nvPr/>
      </p:nvGrpSpPr>
      <p:grpSpPr>
        <a:xfrm>
          <a:off x="0" y="0"/>
          <a:ext cx="0" cy="0"/>
          <a:chOff x="0" y="0"/>
          <a:chExt cx="0" cy="0"/>
        </a:xfrm>
      </p:grpSpPr>
      <p:sp>
        <p:nvSpPr>
          <p:cNvPr id="9353" name="Google Shape;9353;p1465"/>
          <p:cNvSpPr txBox="1"/>
          <p:nvPr>
            <p:ph type="title"/>
          </p:nvPr>
        </p:nvSpPr>
        <p:spPr>
          <a:xfrm>
            <a:off x="1143000" y="274638"/>
            <a:ext cx="6781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chemeClr val="accent2"/>
                </a:solidFill>
              </a:rPr>
              <a:t>NOAA Standing Data Archiving and Access Requirements Working Group</a:t>
            </a:r>
            <a:br>
              <a:rPr lang="en-US" sz="2800">
                <a:solidFill>
                  <a:schemeClr val="accent2"/>
                </a:solidFill>
              </a:rPr>
            </a:br>
            <a:r>
              <a:rPr i="1" lang="en-US" sz="2400">
                <a:solidFill>
                  <a:schemeClr val="accent2"/>
                </a:solidFill>
              </a:rPr>
              <a:t>Membership Qualifications</a:t>
            </a:r>
            <a:endParaRPr/>
          </a:p>
        </p:txBody>
      </p:sp>
      <p:sp>
        <p:nvSpPr>
          <p:cNvPr id="9354" name="Google Shape;9354;p1465"/>
          <p:cNvSpPr txBox="1"/>
          <p:nvPr>
            <p:ph idx="1" type="body"/>
          </p:nvPr>
        </p:nvSpPr>
        <p:spPr>
          <a:xfrm>
            <a:off x="152400" y="1981200"/>
            <a:ext cx="45720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4A1ED0"/>
              </a:buClr>
              <a:buSzPts val="2400"/>
              <a:buFont typeface="Courier New"/>
              <a:buChar char="•"/>
            </a:pPr>
            <a:r>
              <a:rPr lang="en-US" sz="2400">
                <a:solidFill>
                  <a:srgbClr val="4A1ED0"/>
                </a:solidFill>
                <a:latin typeface="Courier New"/>
                <a:ea typeface="Courier New"/>
                <a:cs typeface="Courier New"/>
                <a:sym typeface="Courier New"/>
              </a:rPr>
              <a:t>Working Group Membership Qualifications</a:t>
            </a:r>
            <a:endParaRPr/>
          </a:p>
          <a:p>
            <a:pPr indent="-190500" lvl="0" marL="342900" rtl="0" algn="l">
              <a:spcBef>
                <a:spcPts val="480"/>
              </a:spcBef>
              <a:spcAft>
                <a:spcPts val="0"/>
              </a:spcAft>
              <a:buClr>
                <a:schemeClr val="dk1"/>
              </a:buClr>
              <a:buSzPts val="2400"/>
              <a:buFont typeface="Arial"/>
              <a:buNone/>
            </a:pPr>
            <a:r>
              <a:t/>
            </a:r>
            <a:endParaRPr sz="2400">
              <a:solidFill>
                <a:schemeClr val="accent2"/>
              </a:solidFill>
            </a:endParaRPr>
          </a:p>
          <a:p>
            <a:pPr indent="-285750" lvl="1" marL="742950" rtl="0" algn="l">
              <a:spcBef>
                <a:spcPts val="400"/>
              </a:spcBef>
              <a:spcAft>
                <a:spcPts val="0"/>
              </a:spcAft>
              <a:buClr>
                <a:srgbClr val="9D6F1F"/>
              </a:buClr>
              <a:buSzPts val="2000"/>
              <a:buFont typeface="Courier New"/>
              <a:buChar char="–"/>
            </a:pPr>
            <a:r>
              <a:rPr lang="en-US" sz="2000">
                <a:solidFill>
                  <a:srgbClr val="9D6F1F"/>
                </a:solidFill>
                <a:latin typeface="Courier New"/>
                <a:ea typeface="Courier New"/>
                <a:cs typeface="Courier New"/>
                <a:sym typeface="Courier New"/>
              </a:rPr>
              <a:t>Representation from the many science disciplines across NOAA</a:t>
            </a:r>
            <a:endParaRPr/>
          </a:p>
          <a:p>
            <a:pPr indent="-158750" lvl="1" marL="742950" rtl="0" algn="l">
              <a:spcBef>
                <a:spcPts val="400"/>
              </a:spcBef>
              <a:spcAft>
                <a:spcPts val="0"/>
              </a:spcAft>
              <a:buClr>
                <a:schemeClr val="dk1"/>
              </a:buClr>
              <a:buSzPts val="2000"/>
              <a:buFont typeface="Arial"/>
              <a:buNone/>
            </a:pPr>
            <a:r>
              <a:t/>
            </a:r>
            <a:endParaRPr sz="2000"/>
          </a:p>
          <a:p>
            <a:pPr indent="-285750" lvl="1" marL="742950" rtl="0" algn="l">
              <a:spcBef>
                <a:spcPts val="400"/>
              </a:spcBef>
              <a:spcAft>
                <a:spcPts val="0"/>
              </a:spcAft>
              <a:buClr>
                <a:srgbClr val="A4D335"/>
              </a:buClr>
              <a:buSzPts val="2000"/>
              <a:buFont typeface="Courier New"/>
              <a:buChar char="–"/>
            </a:pPr>
            <a:r>
              <a:rPr lang="en-US" sz="2000">
                <a:solidFill>
                  <a:srgbClr val="A4D335"/>
                </a:solidFill>
                <a:latin typeface="Courier New"/>
                <a:ea typeface="Courier New"/>
                <a:cs typeface="Courier New"/>
                <a:sym typeface="Courier New"/>
              </a:rPr>
              <a:t>Knowledge of data management principles</a:t>
            </a:r>
            <a:endParaRPr/>
          </a:p>
        </p:txBody>
      </p:sp>
      <p:sp>
        <p:nvSpPr>
          <p:cNvPr id="9355" name="Google Shape;9355;p1465"/>
          <p:cNvSpPr txBox="1"/>
          <p:nvPr/>
        </p:nvSpPr>
        <p:spPr>
          <a:xfrm>
            <a:off x="4953000" y="1905000"/>
            <a:ext cx="3962400" cy="4064000"/>
          </a:xfrm>
          <a:prstGeom prst="rect">
            <a:avLst/>
          </a:prstGeom>
          <a:noFill/>
          <a:ln cap="flat" cmpd="sng" w="9525">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99"/>
              </a:buClr>
              <a:buSzPts val="2000"/>
              <a:buFont typeface="Times New Roman"/>
              <a:buNone/>
            </a:pPr>
            <a:r>
              <a:rPr b="1" i="1" lang="en-US" sz="2000" u="none" cap="none" strike="noStrike">
                <a:solidFill>
                  <a:srgbClr val="333399"/>
                </a:solidFill>
                <a:latin typeface="Times New Roman"/>
                <a:ea typeface="Times New Roman"/>
                <a:cs typeface="Times New Roman"/>
                <a:sym typeface="Times New Roman"/>
              </a:rPr>
              <a:t>Data Management</a:t>
            </a:r>
            <a:r>
              <a:rPr b="0" i="1" lang="en-US" sz="2000" u="none" cap="none" strike="noStrike">
                <a:solidFill>
                  <a:srgbClr val="333399"/>
                </a:solidFill>
                <a:latin typeface="Times New Roman"/>
                <a:ea typeface="Times New Roman"/>
                <a:cs typeface="Times New Roman"/>
                <a:sym typeface="Times New Roman"/>
              </a:rPr>
              <a:t> consists of two major activities conducted in coordination: data management services and data stewardship.  They constitute a comprehensive end-to-end process including movement of data and information from the observing system sensors to the data user.  This process includes the acquisition, quality control, metadata cataloging, validation, reprocessing, storage, retrieval, dissemination, and archival of data.</a:t>
            </a:r>
            <a:endParaRPr b="0" i="1" sz="2000" u="none" cap="none" strike="noStrike">
              <a:solidFill>
                <a:srgbClr val="333399"/>
              </a:solidFill>
              <a:latin typeface="Arial"/>
              <a:ea typeface="Arial"/>
              <a:cs typeface="Arial"/>
              <a:sym typeface="Arial"/>
            </a:endParaRPr>
          </a:p>
        </p:txBody>
      </p:sp>
      <p:sp>
        <p:nvSpPr>
          <p:cNvPr id="9356" name="Google Shape;9356;p1465"/>
          <p:cNvSpPr txBox="1"/>
          <p:nvPr/>
        </p:nvSpPr>
        <p:spPr>
          <a:xfrm>
            <a:off x="5470525" y="6019800"/>
            <a:ext cx="3013075" cy="5175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99"/>
              </a:buClr>
              <a:buSzPts val="1400"/>
              <a:buFont typeface="Arial"/>
              <a:buNone/>
            </a:pPr>
            <a:r>
              <a:rPr b="1" i="1" lang="en-US" sz="1400" u="none" cap="none" strike="noStrike">
                <a:solidFill>
                  <a:srgbClr val="333399"/>
                </a:solidFill>
                <a:latin typeface="Arial"/>
                <a:ea typeface="Arial"/>
                <a:cs typeface="Arial"/>
                <a:sym typeface="Arial"/>
              </a:rPr>
              <a:t>NOAA Observing System Council</a:t>
            </a:r>
            <a:endParaRPr/>
          </a:p>
          <a:p>
            <a:pPr indent="0" lvl="0" marL="0" marR="0" rtl="0" algn="ctr">
              <a:lnSpc>
                <a:spcPct val="100000"/>
              </a:lnSpc>
              <a:spcBef>
                <a:spcPts val="0"/>
              </a:spcBef>
              <a:spcAft>
                <a:spcPts val="0"/>
              </a:spcAft>
              <a:buClr>
                <a:srgbClr val="333399"/>
              </a:buClr>
              <a:buSzPts val="1400"/>
              <a:buFont typeface="Arial"/>
              <a:buNone/>
            </a:pPr>
            <a:r>
              <a:rPr b="1" i="1" lang="en-US" sz="1400" u="none" cap="none" strike="noStrike">
                <a:solidFill>
                  <a:srgbClr val="333399"/>
                </a:solidFill>
                <a:latin typeface="Arial"/>
                <a:ea typeface="Arial"/>
                <a:cs typeface="Arial"/>
                <a:sym typeface="Arial"/>
              </a:rPr>
              <a:t>Approved Definition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